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sldIdLst>
    <p:sldId id="278" r:id="rId3"/>
    <p:sldId id="258" r:id="rId4"/>
    <p:sldId id="256" r:id="rId5"/>
    <p:sldId id="260" r:id="rId6"/>
    <p:sldId id="264" r:id="rId7"/>
    <p:sldId id="263" r:id="rId8"/>
    <p:sldId id="265" r:id="rId9"/>
    <p:sldId id="267" r:id="rId10"/>
    <p:sldId id="269" r:id="rId11"/>
    <p:sldId id="25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19:15:29.77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39E4E-4546-9FD2-F27F-6E6D82FEB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9119DE-4618-C96E-509B-1FDD6D254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717AD-49B6-3069-E70C-A190FD46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72A9F-F3AC-FAD0-060B-96F4E187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00066B-ADFA-ECA4-52C7-CE67806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3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AAA26-E423-211F-4CA1-E87A1611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B849D2-1341-FB3D-82B1-B2EDD395A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A5EF-9045-3DFE-D6AE-0802C27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DAA970-C00F-0E42-F8F5-B0296FD6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AF749-E61D-A687-0711-7759A2C2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2304DF-B2C4-715A-3C5A-FCD89E652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501995-DDB3-FB52-AD9E-003D82101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8D887-5416-A0F4-1273-046EB526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E0FA2-7640-D506-B520-DCF92835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A6D7D3-B47D-5192-6CF5-EE4B8216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31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6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5"/>
            </a:lvl1pPr>
            <a:lvl2pPr marL="454278" indent="0" algn="ctr">
              <a:buNone/>
              <a:defRPr sz="1987"/>
            </a:lvl2pPr>
            <a:lvl3pPr marL="908557" indent="0" algn="ctr">
              <a:buNone/>
              <a:defRPr sz="1788"/>
            </a:lvl3pPr>
            <a:lvl4pPr marL="1362835" indent="0" algn="ctr">
              <a:buNone/>
              <a:defRPr sz="1590"/>
            </a:lvl4pPr>
            <a:lvl5pPr marL="1817114" indent="0" algn="ctr">
              <a:buNone/>
              <a:defRPr sz="1590"/>
            </a:lvl5pPr>
            <a:lvl6pPr marL="2271392" indent="0" algn="ctr">
              <a:buNone/>
              <a:defRPr sz="1590"/>
            </a:lvl6pPr>
            <a:lvl7pPr marL="2725670" indent="0" algn="ctr">
              <a:buNone/>
              <a:defRPr sz="1590"/>
            </a:lvl7pPr>
            <a:lvl8pPr marL="3179949" indent="0" algn="ctr">
              <a:buNone/>
              <a:defRPr sz="1590"/>
            </a:lvl8pPr>
            <a:lvl9pPr marL="3634227" indent="0" algn="ctr">
              <a:buNone/>
              <a:defRPr sz="159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10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84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6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85">
                <a:solidFill>
                  <a:schemeClr val="tx1">
                    <a:tint val="75000"/>
                  </a:schemeClr>
                </a:solidFill>
              </a:defRPr>
            </a:lvl1pPr>
            <a:lvl2pPr marL="454278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908557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3pPr>
            <a:lvl4pPr marL="136283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4pPr>
            <a:lvl5pPr marL="1817114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5pPr>
            <a:lvl6pPr marL="2271392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6pPr>
            <a:lvl7pPr marL="272567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7pPr>
            <a:lvl8pPr marL="3179949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8pPr>
            <a:lvl9pPr marL="3634227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05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75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85" b="1"/>
            </a:lvl1pPr>
            <a:lvl2pPr marL="454278" indent="0">
              <a:buNone/>
              <a:defRPr sz="1987" b="1"/>
            </a:lvl2pPr>
            <a:lvl3pPr marL="908557" indent="0">
              <a:buNone/>
              <a:defRPr sz="1788" b="1"/>
            </a:lvl3pPr>
            <a:lvl4pPr marL="1362835" indent="0">
              <a:buNone/>
              <a:defRPr sz="1590" b="1"/>
            </a:lvl4pPr>
            <a:lvl5pPr marL="1817114" indent="0">
              <a:buNone/>
              <a:defRPr sz="1590" b="1"/>
            </a:lvl5pPr>
            <a:lvl6pPr marL="2271392" indent="0">
              <a:buNone/>
              <a:defRPr sz="1590" b="1"/>
            </a:lvl6pPr>
            <a:lvl7pPr marL="2725670" indent="0">
              <a:buNone/>
              <a:defRPr sz="1590" b="1"/>
            </a:lvl7pPr>
            <a:lvl8pPr marL="3179949" indent="0">
              <a:buNone/>
              <a:defRPr sz="1590" b="1"/>
            </a:lvl8pPr>
            <a:lvl9pPr marL="3634227" indent="0">
              <a:buNone/>
              <a:defRPr sz="15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85" b="1"/>
            </a:lvl1pPr>
            <a:lvl2pPr marL="454278" indent="0">
              <a:buNone/>
              <a:defRPr sz="1987" b="1"/>
            </a:lvl2pPr>
            <a:lvl3pPr marL="908557" indent="0">
              <a:buNone/>
              <a:defRPr sz="1788" b="1"/>
            </a:lvl3pPr>
            <a:lvl4pPr marL="1362835" indent="0">
              <a:buNone/>
              <a:defRPr sz="1590" b="1"/>
            </a:lvl4pPr>
            <a:lvl5pPr marL="1817114" indent="0">
              <a:buNone/>
              <a:defRPr sz="1590" b="1"/>
            </a:lvl5pPr>
            <a:lvl6pPr marL="2271392" indent="0">
              <a:buNone/>
              <a:defRPr sz="1590" b="1"/>
            </a:lvl6pPr>
            <a:lvl7pPr marL="2725670" indent="0">
              <a:buNone/>
              <a:defRPr sz="1590" b="1"/>
            </a:lvl7pPr>
            <a:lvl8pPr marL="3179949" indent="0">
              <a:buNone/>
              <a:defRPr sz="1590" b="1"/>
            </a:lvl8pPr>
            <a:lvl9pPr marL="3634227" indent="0">
              <a:buNone/>
              <a:defRPr sz="15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53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33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79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80"/>
            </a:lvl1pPr>
            <a:lvl2pPr>
              <a:defRPr sz="2782"/>
            </a:lvl2pPr>
            <a:lvl3pPr>
              <a:defRPr sz="2385"/>
            </a:lvl3pPr>
            <a:lvl4pPr>
              <a:defRPr sz="1987"/>
            </a:lvl4pPr>
            <a:lvl5pPr>
              <a:defRPr sz="1987"/>
            </a:lvl5pPr>
            <a:lvl6pPr>
              <a:defRPr sz="1987"/>
            </a:lvl6pPr>
            <a:lvl7pPr>
              <a:defRPr sz="1987"/>
            </a:lvl7pPr>
            <a:lvl8pPr>
              <a:defRPr sz="1987"/>
            </a:lvl8pPr>
            <a:lvl9pPr>
              <a:defRPr sz="19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0"/>
            </a:lvl1pPr>
            <a:lvl2pPr marL="454278" indent="0">
              <a:buNone/>
              <a:defRPr sz="1392"/>
            </a:lvl2pPr>
            <a:lvl3pPr marL="908557" indent="0">
              <a:buNone/>
              <a:defRPr sz="1192"/>
            </a:lvl3pPr>
            <a:lvl4pPr marL="1362835" indent="0">
              <a:buNone/>
              <a:defRPr sz="994"/>
            </a:lvl4pPr>
            <a:lvl5pPr marL="1817114" indent="0">
              <a:buNone/>
              <a:defRPr sz="994"/>
            </a:lvl5pPr>
            <a:lvl6pPr marL="2271392" indent="0">
              <a:buNone/>
              <a:defRPr sz="994"/>
            </a:lvl6pPr>
            <a:lvl7pPr marL="2725670" indent="0">
              <a:buNone/>
              <a:defRPr sz="994"/>
            </a:lvl7pPr>
            <a:lvl8pPr marL="3179949" indent="0">
              <a:buNone/>
              <a:defRPr sz="994"/>
            </a:lvl8pPr>
            <a:lvl9pPr marL="3634227" indent="0">
              <a:buNone/>
              <a:defRPr sz="9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63828-1AFA-763A-E4DD-014BA483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5F239-D26A-8CE0-FB90-9B8F360B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C7D04-928B-FE08-E299-45E38939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FBCA4-4452-2E95-04BA-B2B98D53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21626-CA5F-60BC-3D5B-BBDEB920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95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180"/>
            </a:lvl1pPr>
            <a:lvl2pPr marL="454278" indent="0">
              <a:buNone/>
              <a:defRPr sz="2782"/>
            </a:lvl2pPr>
            <a:lvl3pPr marL="908557" indent="0">
              <a:buNone/>
              <a:defRPr sz="2385"/>
            </a:lvl3pPr>
            <a:lvl4pPr marL="1362835" indent="0">
              <a:buNone/>
              <a:defRPr sz="1987"/>
            </a:lvl4pPr>
            <a:lvl5pPr marL="1817114" indent="0">
              <a:buNone/>
              <a:defRPr sz="1987"/>
            </a:lvl5pPr>
            <a:lvl6pPr marL="2271392" indent="0">
              <a:buNone/>
              <a:defRPr sz="1987"/>
            </a:lvl6pPr>
            <a:lvl7pPr marL="2725670" indent="0">
              <a:buNone/>
              <a:defRPr sz="1987"/>
            </a:lvl7pPr>
            <a:lvl8pPr marL="3179949" indent="0">
              <a:buNone/>
              <a:defRPr sz="1987"/>
            </a:lvl8pPr>
            <a:lvl9pPr marL="3634227" indent="0">
              <a:buNone/>
              <a:defRPr sz="1987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0"/>
            </a:lvl1pPr>
            <a:lvl2pPr marL="454278" indent="0">
              <a:buNone/>
              <a:defRPr sz="1392"/>
            </a:lvl2pPr>
            <a:lvl3pPr marL="908557" indent="0">
              <a:buNone/>
              <a:defRPr sz="1192"/>
            </a:lvl3pPr>
            <a:lvl4pPr marL="1362835" indent="0">
              <a:buNone/>
              <a:defRPr sz="994"/>
            </a:lvl4pPr>
            <a:lvl5pPr marL="1817114" indent="0">
              <a:buNone/>
              <a:defRPr sz="994"/>
            </a:lvl5pPr>
            <a:lvl6pPr marL="2271392" indent="0">
              <a:buNone/>
              <a:defRPr sz="994"/>
            </a:lvl6pPr>
            <a:lvl7pPr marL="2725670" indent="0">
              <a:buNone/>
              <a:defRPr sz="994"/>
            </a:lvl7pPr>
            <a:lvl8pPr marL="3179949" indent="0">
              <a:buNone/>
              <a:defRPr sz="994"/>
            </a:lvl8pPr>
            <a:lvl9pPr marL="3634227" indent="0">
              <a:buNone/>
              <a:defRPr sz="99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670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78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EDDE5-CFA0-CB84-4014-A16CF0F0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9BF9EE-251B-637D-2281-B55B16210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5744AF-096B-0A1F-9186-C3145A46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D37839-EB16-1687-B8D5-05E4CE5C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2C38FB-172B-2654-F208-792C6100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6BB9F-0E96-0CCE-ED69-0EA67201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D6334-10B7-C652-9689-927FB51F6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4A1BC8-A38E-1642-CBC1-88A359D3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79706E-8036-22D5-65D1-FBA8F756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C41ACA-C6CA-6B08-94F3-60D95372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123A1D-14B0-F1EA-8C1E-16AB56C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8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4DD58-DC8C-66B8-F52E-7C526814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5757AC-1EF1-06BF-A8D5-043217EF9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8DB632-4B2E-D412-39C6-AE3B408D3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86EFDE-B00F-28B1-2B21-1564DAB6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42B22B-AE18-8BC5-E112-AA502ACE3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614F08-9F10-694D-C66C-C5F1F069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7BD945-8BD4-5A2D-3806-1D9A5FC5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2FE803-1691-7009-BFFF-F8368239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46DB4-859C-3B82-1552-286E98E3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317234-F9C0-3712-D10E-C97CD3BB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ED2E1C-423C-15D0-40C0-195D836E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1E7F53-A228-3CF7-A806-88A87375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91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D58C8A-EA03-F07D-EA5F-68A2F6E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7E5075-A347-4BDA-0513-D7B305D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89E8C2-40A3-A15D-6BBD-0649230F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2E301-48BD-893F-76FB-62A79D3A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B31C3-6FC3-CE52-26E4-A765AA79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72C84D-D67A-9DAD-83FB-132B7F4E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84E0FB-9C41-314A-98E7-C60EA6E9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9B58F3-305A-8F6A-A27D-5C61FA52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AF0560-D85F-AB48-13DD-B73EC09C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C1AE6-563A-C0EA-3B33-BE6E8B3C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849987-7345-3979-6D16-2CB126443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FF1106-11C7-FF29-DE2B-89180F128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280B1F-1070-6B2B-93ED-720A221A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3B6D10-6F9C-1343-9199-681C15B5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0C54C5-0E0C-A3FF-8392-FA4A7AC9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D220F6-5DB9-C6FA-A2E5-05FBAE83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EFB92E-2E7A-94ED-4C52-DC6FFDA4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31B631-5C86-3C44-446C-CF76C876B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A0A6-1AD1-4E13-9B8F-E2981C73A14E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E6713-F244-8947-74B8-F07E6681A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02D17-A6ED-B1D2-A799-0E09D50B4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C0A4-890A-42A9-807C-6451AC2466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40F7-15C8-472E-84F1-955358C4DE51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1AAE-39CD-4B17-B5EB-3609FA5D4B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7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8557" rtl="0" eaLnBrk="1" latinLnBrk="1" hangingPunct="1">
        <a:lnSpc>
          <a:spcPct val="90000"/>
        </a:lnSpc>
        <a:spcBef>
          <a:spcPct val="0"/>
        </a:spcBef>
        <a:buNone/>
        <a:defRPr sz="43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40" indent="-227140" algn="l" defTabSz="908557" rtl="0" eaLnBrk="1" latinLnBrk="1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81418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5" kern="1200">
          <a:solidFill>
            <a:schemeClr val="tx1"/>
          </a:solidFill>
          <a:latin typeface="+mn-lt"/>
          <a:ea typeface="+mn-ea"/>
          <a:cs typeface="+mn-cs"/>
        </a:defRPr>
      </a:lvl2pPr>
      <a:lvl3pPr marL="1135696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89975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2044253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498532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952810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407088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861367" indent="-227140" algn="l" defTabSz="908557" rtl="0" eaLnBrk="1" latinLnBrk="1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54278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908557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362835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17114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71392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725670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179949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634227" algn="l" defTabSz="908557" rtl="0" eaLnBrk="1" latinLnBrk="1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F5601444-EE8B-0F30-84E0-D1F0BA8EB8B9}"/>
              </a:ext>
            </a:extLst>
          </p:cNvPr>
          <p:cNvSpPr/>
          <p:nvPr/>
        </p:nvSpPr>
        <p:spPr>
          <a:xfrm>
            <a:off x="2138083" y="2045069"/>
            <a:ext cx="2349013" cy="527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834" latinLnBrk="1"/>
            <a:endParaRPr lang="cs-CZ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932E41A-96B2-DB3B-0D82-B99A5193F2F5}"/>
              </a:ext>
            </a:extLst>
          </p:cNvPr>
          <p:cNvSpPr/>
          <p:nvPr/>
        </p:nvSpPr>
        <p:spPr>
          <a:xfrm>
            <a:off x="2272311" y="4078246"/>
            <a:ext cx="2080555" cy="66155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834" latinLnBrk="1"/>
            <a:endParaRPr lang="cs-CZ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CADAED-5F90-97D3-B5FF-B22FB68E570A}"/>
              </a:ext>
            </a:extLst>
          </p:cNvPr>
          <p:cNvSpPr txBox="1"/>
          <p:nvPr/>
        </p:nvSpPr>
        <p:spPr>
          <a:xfrm>
            <a:off x="3220222" y="4285603"/>
            <a:ext cx="184731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0834" latinLnBrk="1"/>
            <a:endParaRPr lang="cs-CZ" sz="1992" dirty="0">
              <a:solidFill>
                <a:prstClr val="white"/>
              </a:solidFill>
              <a:latin typeface="Calibri Light" panose="020F0302020204030204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4534D8-2E9F-0010-F7EE-BB733CF1A121}"/>
              </a:ext>
            </a:extLst>
          </p:cNvPr>
          <p:cNvSpPr/>
          <p:nvPr/>
        </p:nvSpPr>
        <p:spPr>
          <a:xfrm>
            <a:off x="1" y="597308"/>
            <a:ext cx="12191999" cy="1711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834" latinLnBrk="1"/>
            <a:endParaRPr lang="cs-CZ" sz="1793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780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0B134-2D70-0C92-F511-849FBFBB8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1A99E7-B114-7602-712E-481B8379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0"/>
            <a:ext cx="12192000" cy="68190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1E155E-D5B0-25EB-D96F-D917D2455995}"/>
              </a:ext>
            </a:extLst>
          </p:cNvPr>
          <p:cNvSpPr txBox="1"/>
          <p:nvPr/>
        </p:nvSpPr>
        <p:spPr>
          <a:xfrm>
            <a:off x="1453248" y="3932510"/>
            <a:ext cx="3324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05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+mj-lt"/>
              </a:rPr>
              <a:t>Nový typ injekční aplikace </a:t>
            </a:r>
          </a:p>
          <a:p>
            <a:pPr algn="ctr"/>
            <a:r>
              <a:rPr lang="cs-CZ" dirty="0">
                <a:solidFill>
                  <a:srgbClr val="FFFFFF"/>
                </a:solidFill>
                <a:latin typeface="+mj-lt"/>
              </a:rPr>
              <a:t>Nejen 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+mj-lt"/>
              </a:rPr>
              <a:t>pro lifting celého obličeje </a:t>
            </a:r>
            <a:endParaRPr lang="cs-CZ" dirty="0">
              <a:latin typeface="+mj-lt"/>
            </a:endParaRP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DC03614E-13D2-DB66-3E8F-9C715BC6547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4700" y="2280497"/>
            <a:ext cx="3822065" cy="14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C2F8-4C3B-C077-DE05-DF224AA3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C674E2-E604-8CB4-DF20-7967E9FF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0605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0C2EAFC-47B8-F26C-077D-0CAAB86E2DF7}"/>
              </a:ext>
            </a:extLst>
          </p:cNvPr>
          <p:cNvSpPr txBox="1"/>
          <p:nvPr/>
        </p:nvSpPr>
        <p:spPr>
          <a:xfrm>
            <a:off x="1871931" y="258792"/>
            <a:ext cx="1032006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GOURI</a:t>
            </a:r>
            <a:endParaRPr lang="cs-CZ" sz="2400" dirty="0"/>
          </a:p>
          <a:p>
            <a:endParaRPr lang="cs-CZ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cs-CZ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rémiový stimulátor kolagenu</a:t>
            </a:r>
          </a:p>
          <a:p>
            <a:endParaRPr lang="cs-CZ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Tekutá forma </a:t>
            </a:r>
            <a:r>
              <a:rPr lang="cs-CZ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polykaprolaktonu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(PCL)</a:t>
            </a:r>
          </a:p>
          <a:p>
            <a:endParaRPr lang="cs-CZ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Indikován k použití na obličejové tkáně pro střední až hlubokou dermální implantaci</a:t>
            </a:r>
          </a:p>
          <a:p>
            <a:endParaRPr lang="cs-CZ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Korekce středně těžkých až těžkých obličejových vrásek a záhybů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8BFAF21-7DAC-69C0-B92D-0777968CA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713" y="125681"/>
            <a:ext cx="1066892" cy="408467"/>
          </a:xfrm>
          <a:prstGeom prst="rect">
            <a:avLst/>
          </a:prstGeom>
        </p:spPr>
      </p:pic>
      <p:sp>
        <p:nvSpPr>
          <p:cNvPr id="6" name="AutoShape 3" descr="Gouri">
            <a:extLst>
              <a:ext uri="{FF2B5EF4-FFF2-40B4-BE49-F238E27FC236}">
                <a16:creationId xmlns:a16="http://schemas.microsoft.com/office/drawing/2014/main" id="{8DF9408C-C68C-A072-9AF9-F2B4E3A6E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49B9019-4D31-75AF-E134-F3D5CD54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20" y="3773432"/>
            <a:ext cx="6485229" cy="28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1F3B62-A58F-40D9-FB01-52B6626B3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" t="1842" r="33810"/>
          <a:stretch/>
        </p:blipFill>
        <p:spPr>
          <a:xfrm>
            <a:off x="-30224" y="-46464"/>
            <a:ext cx="1225244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495D60F-9B32-B8A2-B8A0-951CF566614B}"/>
              </a:ext>
            </a:extLst>
          </p:cNvPr>
          <p:cNvSpPr txBox="1"/>
          <p:nvPr/>
        </p:nvSpPr>
        <p:spPr>
          <a:xfrm>
            <a:off x="1544128" y="80968"/>
            <a:ext cx="73410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sz="2800" dirty="0"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14F2D9-EE66-736F-4121-B7DBFDEBD2EE}"/>
              </a:ext>
            </a:extLst>
          </p:cNvPr>
          <p:cNvSpPr txBox="1"/>
          <p:nvPr/>
        </p:nvSpPr>
        <p:spPr>
          <a:xfrm>
            <a:off x="1630387" y="1086928"/>
            <a:ext cx="7996695" cy="2108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>
                <a:latin typeface="+mj-lt"/>
              </a:rPr>
              <a:t>POLYKAPROLAKTON (PCL)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polymerní materiál, který stimuluje tkáň k syntéze kolagenu</a:t>
            </a:r>
          </a:p>
          <a:p>
            <a:endParaRPr lang="cs-CZ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biokompatibilní</a:t>
            </a: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biologicky odbouratelný</a:t>
            </a:r>
          </a:p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biologicky vstřebatelný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B5545ED-5459-D57C-79DB-BFCA9A3F1B83}"/>
              </a:ext>
            </a:extLst>
          </p:cNvPr>
          <p:cNvSpPr/>
          <p:nvPr/>
        </p:nvSpPr>
        <p:spPr>
          <a:xfrm>
            <a:off x="1690769" y="3795391"/>
            <a:ext cx="8229608" cy="184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264D0455-8108-58F9-5156-B2D49B6D9E26}"/>
              </a:ext>
            </a:extLst>
          </p:cNvPr>
          <p:cNvGrpSpPr>
            <a:grpSpLocks/>
          </p:cNvGrpSpPr>
          <p:nvPr/>
        </p:nvGrpSpPr>
        <p:grpSpPr>
          <a:xfrm>
            <a:off x="2234242" y="3062609"/>
            <a:ext cx="7090914" cy="1639018"/>
            <a:chOff x="0" y="0"/>
            <a:chExt cx="7568184" cy="2029968"/>
          </a:xfrm>
        </p:grpSpPr>
        <p:pic>
          <p:nvPicPr>
            <p:cNvPr id="8" name="Image 34">
              <a:extLst>
                <a:ext uri="{FF2B5EF4-FFF2-40B4-BE49-F238E27FC236}">
                  <a16:creationId xmlns:a16="http://schemas.microsoft.com/office/drawing/2014/main" id="{10FEE94E-364E-5513-33EE-834BAACB28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8184" cy="2029968"/>
            </a:xfrm>
            <a:prstGeom prst="rect">
              <a:avLst/>
            </a:prstGeom>
          </p:spPr>
        </p:pic>
        <p:pic>
          <p:nvPicPr>
            <p:cNvPr id="9" name="Image 35" descr="하얀색, 닫기이(가) 표시된 사진  자동 생성된 설명">
              <a:extLst>
                <a:ext uri="{FF2B5EF4-FFF2-40B4-BE49-F238E27FC236}">
                  <a16:creationId xmlns:a16="http://schemas.microsoft.com/office/drawing/2014/main" id="{0C0C183D-BCB8-B37F-B4B6-66A98F1E9F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20" y="48767"/>
              <a:ext cx="737616" cy="694944"/>
            </a:xfrm>
            <a:prstGeom prst="rect">
              <a:avLst/>
            </a:prstGeom>
          </p:spPr>
        </p:pic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92CFE8-BC3D-9871-1446-C62F4D83DDE8}"/>
              </a:ext>
            </a:extLst>
          </p:cNvPr>
          <p:cNvSpPr txBox="1"/>
          <p:nvPr/>
        </p:nvSpPr>
        <p:spPr>
          <a:xfrm>
            <a:off x="2320506" y="4701511"/>
            <a:ext cx="1199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Aplikace GOURI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9BDAAB-4F98-0305-56D4-7A9DE42499F8}"/>
              </a:ext>
            </a:extLst>
          </p:cNvPr>
          <p:cNvSpPr txBox="1"/>
          <p:nvPr/>
        </p:nvSpPr>
        <p:spPr>
          <a:xfrm>
            <a:off x="4149313" y="4701627"/>
            <a:ext cx="156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GOURI se plynule</a:t>
            </a:r>
          </a:p>
          <a:p>
            <a:r>
              <a:rPr lang="cs-CZ" sz="1200" dirty="0"/>
              <a:t>a pravidelně šíří v kůži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1B9472-7546-6816-EEDA-F8F9613525D3}"/>
              </a:ext>
            </a:extLst>
          </p:cNvPr>
          <p:cNvSpPr txBox="1"/>
          <p:nvPr/>
        </p:nvSpPr>
        <p:spPr>
          <a:xfrm>
            <a:off x="5943611" y="4701511"/>
            <a:ext cx="156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GOURI začíná</a:t>
            </a:r>
          </a:p>
          <a:p>
            <a:r>
              <a:rPr lang="cs-CZ" sz="1200" dirty="0"/>
              <a:t>aktivovat fibroblasty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4218AC-6841-08A1-BFA5-1281343CBA8A}"/>
              </a:ext>
            </a:extLst>
          </p:cNvPr>
          <p:cNvSpPr txBox="1"/>
          <p:nvPr/>
        </p:nvSpPr>
        <p:spPr>
          <a:xfrm>
            <a:off x="7850046" y="4701510"/>
            <a:ext cx="19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Neokolageneze</a:t>
            </a:r>
            <a:endParaRPr lang="cs-CZ" sz="1200" dirty="0"/>
          </a:p>
          <a:p>
            <a:r>
              <a:rPr lang="cs-CZ" sz="1200" dirty="0"/>
              <a:t>Zvýšená pružnost pokožky</a:t>
            </a:r>
          </a:p>
          <a:p>
            <a:r>
              <a:rPr lang="cs-CZ" sz="1200" dirty="0"/>
              <a:t>Lifting kůže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66AA8EBA-5874-27BA-F333-4DEC68F42BE8}"/>
                  </a:ext>
                </a:extLst>
              </p14:cNvPr>
              <p14:cNvContentPartPr/>
              <p14:nvPr/>
            </p14:nvContentPartPr>
            <p14:xfrm>
              <a:off x="12744165" y="5876850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66AA8EBA-5874-27BA-F333-4DEC68F42B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90525" y="576921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Obrázek 24">
            <a:extLst>
              <a:ext uri="{FF2B5EF4-FFF2-40B4-BE49-F238E27FC236}">
                <a16:creationId xmlns:a16="http://schemas.microsoft.com/office/drawing/2014/main" id="{54644F6D-61C3-49DD-C1D5-00692A469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952" y="5644542"/>
            <a:ext cx="4536112" cy="97806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60E66C6-258B-67CA-0922-5F3E0ACA2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662" y="664259"/>
            <a:ext cx="8962295" cy="37292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D54F45E-8D71-54A6-9F34-9B6E4D896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238" y="-24138"/>
            <a:ext cx="5256762" cy="71326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2FE3595-378C-705C-173E-2C75F77BA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0662" y="652163"/>
            <a:ext cx="1881562" cy="3143228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54B1E77-491F-9B10-DF9D-27ACBD205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7795" y="2937752"/>
            <a:ext cx="2560580" cy="3873783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24DCB5F5-6F33-C7AB-C79D-8AF1A49F9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3169" y="76430"/>
            <a:ext cx="106689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6718D-4066-E57C-F825-1D20495C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FFD7F92-1E3D-9771-6726-DCD1E9C2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25" y="1600111"/>
            <a:ext cx="9111442" cy="51099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F47858-E4FA-5D23-FB30-89252410E43B}"/>
              </a:ext>
            </a:extLst>
          </p:cNvPr>
          <p:cNvSpPr txBox="1"/>
          <p:nvPr/>
        </p:nvSpPr>
        <p:spPr>
          <a:xfrm>
            <a:off x="5210579" y="643468"/>
            <a:ext cx="2988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j-lt"/>
              </a:rPr>
              <a:t>APLIKAČNÍ PROTOKOL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F91547-DBB4-B5C2-592D-5EB70A765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" t="369" r="1"/>
          <a:stretch/>
        </p:blipFill>
        <p:spPr>
          <a:xfrm>
            <a:off x="0" y="-1"/>
            <a:ext cx="1557866" cy="68678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222BD9-CC88-C865-5324-C7972A29B1F1}"/>
              </a:ext>
            </a:extLst>
          </p:cNvPr>
          <p:cNvSpPr txBox="1"/>
          <p:nvPr/>
        </p:nvSpPr>
        <p:spPr>
          <a:xfrm>
            <a:off x="5875867" y="3962406"/>
            <a:ext cx="12530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+mj-lt"/>
              </a:rPr>
              <a:t>PŘÍPRAVA</a:t>
            </a:r>
          </a:p>
          <a:p>
            <a:pPr algn="ctr"/>
            <a:r>
              <a:rPr lang="cs-CZ" sz="1600" dirty="0">
                <a:latin typeface="+mj-lt"/>
              </a:rPr>
              <a:t>PŘED</a:t>
            </a:r>
          </a:p>
          <a:p>
            <a:pPr algn="ctr"/>
            <a:r>
              <a:rPr lang="cs-CZ" sz="1600" dirty="0">
                <a:latin typeface="+mj-lt"/>
              </a:rPr>
              <a:t>APLIKACÍ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78C67E-CAC0-5FEA-2995-ABE4B27C1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811" y="147967"/>
            <a:ext cx="1066892" cy="40846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E64127A-47CD-EB20-7D24-A6E37CDF8619}"/>
              </a:ext>
            </a:extLst>
          </p:cNvPr>
          <p:cNvSpPr/>
          <p:nvPr/>
        </p:nvSpPr>
        <p:spPr>
          <a:xfrm>
            <a:off x="10274060" y="1613140"/>
            <a:ext cx="940280" cy="53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DF33-6A20-3D9D-D30A-FC709D60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4948850-30C2-9265-C54C-8A13D89B9D32}"/>
              </a:ext>
            </a:extLst>
          </p:cNvPr>
          <p:cNvSpPr txBox="1"/>
          <p:nvPr/>
        </p:nvSpPr>
        <p:spPr>
          <a:xfrm>
            <a:off x="5210579" y="855138"/>
            <a:ext cx="2988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j-lt"/>
              </a:rPr>
              <a:t>APLIKAČNÍ PROTOKOL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FD3E0B-50D3-5314-AE58-D5619EB54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t="369" r="1"/>
          <a:stretch/>
        </p:blipFill>
        <p:spPr>
          <a:xfrm>
            <a:off x="0" y="-1"/>
            <a:ext cx="1557866" cy="686780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7A46383-4A92-0EA2-5B87-8B28A456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954" y="168300"/>
            <a:ext cx="1066892" cy="40846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823441-27DB-29E6-C381-D00D1F4CCAA8}"/>
              </a:ext>
            </a:extLst>
          </p:cNvPr>
          <p:cNvSpPr txBox="1"/>
          <p:nvPr/>
        </p:nvSpPr>
        <p:spPr>
          <a:xfrm>
            <a:off x="2768602" y="1761294"/>
            <a:ext cx="8593304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Premedikace: </a:t>
            </a:r>
            <a:r>
              <a:rPr lang="cs-CZ" sz="1600" dirty="0">
                <a:latin typeface="+mj-lt"/>
              </a:rPr>
              <a:t>Antihistaminika (</a:t>
            </a:r>
            <a:r>
              <a:rPr lang="cs-CZ" sz="1600" dirty="0" err="1">
                <a:latin typeface="+mj-lt"/>
              </a:rPr>
              <a:t>ceti</a:t>
            </a:r>
            <a:r>
              <a:rPr lang="en-US" sz="1600" dirty="0" err="1">
                <a:latin typeface="+mj-lt"/>
              </a:rPr>
              <a:t>rizin</a:t>
            </a:r>
            <a:r>
              <a:rPr lang="cs-CZ" sz="1600" dirty="0">
                <a:latin typeface="+mj-lt"/>
              </a:rPr>
              <a:t>) 30 min. před ošetřením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Anestetikum: </a:t>
            </a:r>
            <a:r>
              <a:rPr lang="cs-CZ" sz="1600" dirty="0">
                <a:latin typeface="+mj-lt"/>
              </a:rPr>
              <a:t>Před zákrokem lze podat anestetický krém nebo injekci lokálního anestetika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Hloubka aplikace: </a:t>
            </a:r>
            <a:r>
              <a:rPr lang="cs-CZ" sz="1600" dirty="0">
                <a:latin typeface="+mj-lt"/>
              </a:rPr>
              <a:t>Hluboká dermis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Velikost kanyly: </a:t>
            </a:r>
            <a:r>
              <a:rPr lang="cs-CZ" sz="1600" dirty="0">
                <a:latin typeface="+mj-lt"/>
              </a:rPr>
              <a:t>25G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50mm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Aspirace: </a:t>
            </a:r>
            <a:r>
              <a:rPr lang="cs-CZ" sz="1600" dirty="0">
                <a:latin typeface="+mj-lt"/>
              </a:rPr>
              <a:t>Před aplikací injekce proveďte aspiraci, abyste se vyhnuli dlouhodobým modřinám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Postmedikace</a:t>
            </a:r>
            <a:r>
              <a:rPr lang="cs-CZ" sz="1600" b="1" dirty="0">
                <a:latin typeface="+mj-lt"/>
              </a:rPr>
              <a:t>: </a:t>
            </a:r>
            <a:r>
              <a:rPr lang="cs-CZ" sz="1600" dirty="0">
                <a:latin typeface="+mj-lt"/>
              </a:rPr>
              <a:t>Předepište kortikosteroidy (</a:t>
            </a:r>
            <a:r>
              <a:rPr lang="en-US" sz="1600" dirty="0" err="1">
                <a:latin typeface="+mj-lt"/>
              </a:rPr>
              <a:t>prednison</a:t>
            </a:r>
            <a:r>
              <a:rPr lang="cs-CZ" sz="1600" dirty="0">
                <a:latin typeface="+mj-lt"/>
              </a:rPr>
              <a:t>) po dobu 3 dnů po </a:t>
            </a:r>
            <a:r>
              <a:rPr lang="en-US" sz="1600" dirty="0" err="1">
                <a:latin typeface="+mj-lt"/>
              </a:rPr>
              <a:t>aplikaci</a:t>
            </a:r>
            <a:endParaRPr lang="cs-CZ" sz="1600" dirty="0">
              <a:latin typeface="+mj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Počet ošetření: </a:t>
            </a:r>
            <a:r>
              <a:rPr lang="cs-CZ" sz="1600" dirty="0">
                <a:latin typeface="+mj-lt"/>
              </a:rPr>
              <a:t>Je doporučeno 1 ošetření. Volitelně lze podle uvážení lékaře použít 1-2 následná ošetření v intervalu 4-6 týdnů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Kombinace: </a:t>
            </a:r>
            <a:r>
              <a:rPr lang="cs-CZ" sz="1600" dirty="0">
                <a:latin typeface="+mj-lt"/>
              </a:rPr>
              <a:t>Nemíchejte s jiným produkty s výjimkou botulotoxinu, výplňové materiály lze aplikovat 1 měsíc před a 1 měsíc po ošetření GOURI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Radiofrekvenční a ultrazvukové </a:t>
            </a:r>
            <a:r>
              <a:rPr lang="cs-CZ" sz="1600" dirty="0">
                <a:latin typeface="+mj-lt"/>
              </a:rPr>
              <a:t>ošetření aplikovat PŘED aplikací GOURI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Preventivní opatření: </a:t>
            </a:r>
            <a:r>
              <a:rPr lang="cs-CZ" sz="1600" dirty="0">
                <a:latin typeface="+mj-lt"/>
              </a:rPr>
              <a:t>Vyhněte se povrchové aplikaci produktu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Omezit konzumaci alkoholu </a:t>
            </a:r>
            <a:r>
              <a:rPr lang="cs-CZ" sz="1600" dirty="0">
                <a:latin typeface="+mj-lt"/>
              </a:rPr>
              <a:t>v den aplikace, </a:t>
            </a:r>
            <a:r>
              <a:rPr lang="cs-CZ" sz="1600" b="1" dirty="0">
                <a:latin typeface="+mj-lt"/>
              </a:rPr>
              <a:t>nemasírovat</a:t>
            </a:r>
            <a:r>
              <a:rPr lang="cs-CZ" sz="1600" dirty="0">
                <a:latin typeface="+mj-lt"/>
              </a:rPr>
              <a:t> aplikovaná místa</a:t>
            </a:r>
          </a:p>
        </p:txBody>
      </p:sp>
    </p:spTree>
    <p:extLst>
      <p:ext uri="{BB962C8B-B14F-4D97-AF65-F5344CB8AC3E}">
        <p14:creationId xmlns:p14="http://schemas.microsoft.com/office/powerpoint/2010/main" val="75322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26B5-299A-DEED-D707-A7054EA6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627664A-D7D7-4C7A-9068-3FC26340E635}"/>
              </a:ext>
            </a:extLst>
          </p:cNvPr>
          <p:cNvSpPr txBox="1"/>
          <p:nvPr/>
        </p:nvSpPr>
        <p:spPr>
          <a:xfrm>
            <a:off x="5210579" y="643468"/>
            <a:ext cx="2988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j-lt"/>
              </a:rPr>
              <a:t>APLIKAČNÍ PROTOKOL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61E0B5-5707-4F89-BFB3-C2D6C82B1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t="369" r="1"/>
          <a:stretch/>
        </p:blipFill>
        <p:spPr>
          <a:xfrm>
            <a:off x="0" y="-1"/>
            <a:ext cx="1557866" cy="68678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280AA5-D683-FC90-3163-7DC4FAD9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088" y="151366"/>
            <a:ext cx="1066892" cy="4084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EC7132A-6140-B553-A5D2-55BF6F409A43}"/>
              </a:ext>
            </a:extLst>
          </p:cNvPr>
          <p:cNvSpPr txBox="1"/>
          <p:nvPr/>
        </p:nvSpPr>
        <p:spPr>
          <a:xfrm>
            <a:off x="2376424" y="1627038"/>
            <a:ext cx="269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Aplikace kanylovou technikou: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C40F58F-4594-DE45-35DC-B98366909FC6}"/>
              </a:ext>
            </a:extLst>
          </p:cNvPr>
          <p:cNvSpPr txBox="1"/>
          <p:nvPr/>
        </p:nvSpPr>
        <p:spPr>
          <a:xfrm>
            <a:off x="2440093" y="2443396"/>
            <a:ext cx="385267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Technika aplikace: Retrográdně lineárně</a:t>
            </a:r>
            <a:endParaRPr lang="cs-CZ" sz="1200" dirty="0">
              <a:solidFill>
                <a:prstClr val="black"/>
              </a:solidFill>
              <a:latin typeface="+mj-lt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Množství:</a:t>
            </a:r>
            <a:r>
              <a:rPr lang="cs-CZ" sz="1200" spc="-5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2</a:t>
            </a:r>
            <a:r>
              <a:rPr lang="cs-CZ" sz="1200" spc="-25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cs-CZ" sz="1200" spc="-1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stříkačky,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0.33cc</a:t>
            </a:r>
            <a:r>
              <a:rPr lang="cs-CZ" sz="1200" spc="-3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1200" spc="5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š</a:t>
            </a:r>
            <a:r>
              <a:rPr lang="en-US" sz="1200" dirty="0" err="1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esti</a:t>
            </a:r>
            <a:r>
              <a:rPr lang="cs-CZ" sz="1200" spc="25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směr</a:t>
            </a:r>
            <a:r>
              <a:rPr lang="en-US" sz="1200" dirty="0" err="1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ech</a:t>
            </a:r>
            <a:r>
              <a:rPr lang="cs-CZ" sz="1200" spc="-4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(množství závisí na uvážení lékaře</a:t>
            </a:r>
            <a:r>
              <a:rPr lang="cs-CZ" sz="1200" spc="-1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spc="-1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Kanyla 25G/50mm</a:t>
            </a:r>
            <a:endParaRPr lang="cs-CZ" sz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Hloubka injekce:</a:t>
            </a:r>
            <a:r>
              <a:rPr lang="cs-CZ" sz="1200" spc="-3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Hluboká dermis</a:t>
            </a:r>
            <a:endParaRPr lang="cs-CZ" sz="1200" dirty="0">
              <a:solidFill>
                <a:prstClr val="black"/>
              </a:solidFill>
              <a:latin typeface="+mj-lt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defTabSz="457200"/>
            <a:r>
              <a:rPr lang="cs-CZ" sz="11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endParaRPr lang="cs-CZ" sz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defTabSz="457200">
              <a:buFont typeface="+mj-lt"/>
              <a:buAutoNum type="arabicPeriod"/>
            </a:pP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Vstupní bod: 1.</a:t>
            </a:r>
            <a:r>
              <a:rPr lang="cs-CZ" sz="1200" spc="1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vstup</a:t>
            </a:r>
            <a:r>
              <a:rPr lang="cs-CZ" sz="1200" spc="-1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1200" spc="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25°,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přibližně</a:t>
            </a:r>
            <a:r>
              <a:rPr lang="cs-CZ" sz="1200" spc="-4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3.5</a:t>
            </a:r>
            <a:r>
              <a:rPr lang="cs-CZ" sz="1200" spc="-2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cm od  </a:t>
            </a:r>
          </a:p>
          <a:p>
            <a:pPr defTabSz="457200"/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vnějšího koutku oka</a:t>
            </a:r>
          </a:p>
          <a:p>
            <a:pPr defTabSz="457200"/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2.</a:t>
            </a:r>
            <a:r>
              <a:rPr lang="cs-CZ" sz="1200" spc="1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vstup</a:t>
            </a:r>
            <a:r>
              <a:rPr lang="cs-CZ" sz="1200" spc="-1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nad koncem obočí</a:t>
            </a:r>
          </a:p>
          <a:p>
            <a:pPr defTabSz="457200"/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2.  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Použijte lokální anestezii v oblasti zákroku (pomocí               </a:t>
            </a:r>
          </a:p>
          <a:p>
            <a:pPr defTabSz="457200"/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kanyly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200" spc="-5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3.  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Vstříkněte přípravek kanylou pomocí lineární   </a:t>
            </a:r>
          </a:p>
          <a:p>
            <a:pPr defTabSz="457200"/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techniky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defTabSz="457200"/>
            <a:endParaRPr lang="cs-CZ" sz="800" spc="-1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cs-CZ" sz="12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s-CZ" sz="1200" spc="1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směr aplikace -</a:t>
            </a:r>
            <a:r>
              <a:rPr lang="cs-CZ" sz="1200" spc="-2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pod okem směrem k nosu a bradě</a:t>
            </a:r>
          </a:p>
          <a:p>
            <a:pPr defTabSz="457200"/>
            <a:endParaRPr lang="cs-CZ" sz="8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cs-CZ" sz="12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2</a:t>
            </a:r>
            <a:r>
              <a:rPr lang="cs-CZ" sz="1200" spc="9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směr aplikace - směřuje doprostřed čela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4EB932A-3F97-C167-1977-3ABAC9645D53}"/>
              </a:ext>
            </a:extLst>
          </p:cNvPr>
          <p:cNvSpPr/>
          <p:nvPr/>
        </p:nvSpPr>
        <p:spPr>
          <a:xfrm>
            <a:off x="2724269" y="5079662"/>
            <a:ext cx="231648" cy="2438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0036846-CC89-9BF1-3ABA-0811D2FF49E1}"/>
              </a:ext>
            </a:extLst>
          </p:cNvPr>
          <p:cNvSpPr/>
          <p:nvPr/>
        </p:nvSpPr>
        <p:spPr>
          <a:xfrm>
            <a:off x="2724269" y="5385823"/>
            <a:ext cx="231648" cy="2438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EE8B5F-38F8-0896-0EB2-48F34B21C548}"/>
              </a:ext>
            </a:extLst>
          </p:cNvPr>
          <p:cNvSpPr txBox="1"/>
          <p:nvPr/>
        </p:nvSpPr>
        <p:spPr>
          <a:xfrm>
            <a:off x="2376424" y="2094211"/>
            <a:ext cx="2912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Celý obličej, 2 ml GOURI (2 stříkačky):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2A2C16C-42C7-ED74-2A13-76DD922B2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280" y="1593170"/>
            <a:ext cx="2912720" cy="4695853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F42F87C-9B71-5767-1E75-1F56CA93DAA1}"/>
              </a:ext>
            </a:extLst>
          </p:cNvPr>
          <p:cNvSpPr/>
          <p:nvPr/>
        </p:nvSpPr>
        <p:spPr>
          <a:xfrm>
            <a:off x="10354733" y="1593170"/>
            <a:ext cx="18626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9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99ED2-A051-8B7C-ECF2-27231ED41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59AEEF4-8437-79AA-E296-07DF84D88F60}"/>
              </a:ext>
            </a:extLst>
          </p:cNvPr>
          <p:cNvSpPr txBox="1"/>
          <p:nvPr/>
        </p:nvSpPr>
        <p:spPr>
          <a:xfrm>
            <a:off x="5210579" y="643468"/>
            <a:ext cx="2988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+mj-lt"/>
              </a:rPr>
              <a:t>APLIKAČNÍ PROTOKOL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78DFAF-6F95-DD5F-6757-7AF4A981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" t="369" r="1"/>
          <a:stretch/>
        </p:blipFill>
        <p:spPr>
          <a:xfrm>
            <a:off x="0" y="-1"/>
            <a:ext cx="1557866" cy="68678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65ED4D-65AB-E957-246D-4AFB95A8F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088" y="151366"/>
            <a:ext cx="1066892" cy="4084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A4D8CE1-7E8B-225C-B986-379CCA1AE1CF}"/>
              </a:ext>
            </a:extLst>
          </p:cNvPr>
          <p:cNvSpPr txBox="1"/>
          <p:nvPr/>
        </p:nvSpPr>
        <p:spPr>
          <a:xfrm>
            <a:off x="2376424" y="1593170"/>
            <a:ext cx="2693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Aplikace kanylovou technikou: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7E14D2E-813E-B9A9-B276-DD62849F6183}"/>
              </a:ext>
            </a:extLst>
          </p:cNvPr>
          <p:cNvSpPr/>
          <p:nvPr/>
        </p:nvSpPr>
        <p:spPr>
          <a:xfrm>
            <a:off x="2700866" y="5003032"/>
            <a:ext cx="211667" cy="2194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1FF8009-BC63-30C8-AC99-E97303D08B7F}"/>
              </a:ext>
            </a:extLst>
          </p:cNvPr>
          <p:cNvSpPr/>
          <p:nvPr/>
        </p:nvSpPr>
        <p:spPr>
          <a:xfrm>
            <a:off x="10354733" y="1593170"/>
            <a:ext cx="18626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12668B-7800-5E9F-75F6-944214C19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44"/>
          <a:stretch/>
        </p:blipFill>
        <p:spPr>
          <a:xfrm>
            <a:off x="7706503" y="1593171"/>
            <a:ext cx="2988733" cy="47932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C79DF4-09E2-3F42-4D70-3A6BF4F64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891" y="2184225"/>
            <a:ext cx="152413" cy="24995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3C44C5-B699-7199-100D-394D341D4962}"/>
              </a:ext>
            </a:extLst>
          </p:cNvPr>
          <p:cNvSpPr txBox="1"/>
          <p:nvPr/>
        </p:nvSpPr>
        <p:spPr>
          <a:xfrm>
            <a:off x="2376424" y="2001427"/>
            <a:ext cx="3745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Dolní polovina obličeje, 1 ml GOURI (1 stříkačka):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331021-B877-62AA-7EFC-727DE238849C}"/>
              </a:ext>
            </a:extLst>
          </p:cNvPr>
          <p:cNvSpPr txBox="1"/>
          <p:nvPr/>
        </p:nvSpPr>
        <p:spPr>
          <a:xfrm>
            <a:off x="2401825" y="2525619"/>
            <a:ext cx="385267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Technika aplikace: Retrográdně lineárně</a:t>
            </a:r>
            <a:endParaRPr lang="cs-CZ" sz="1200" dirty="0">
              <a:solidFill>
                <a:prstClr val="black"/>
              </a:solidFill>
              <a:latin typeface="+mj-lt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Množství:</a:t>
            </a:r>
            <a:r>
              <a:rPr lang="cs-CZ" sz="1200" spc="-5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1</a:t>
            </a:r>
            <a:r>
              <a:rPr lang="cs-CZ" sz="1200" spc="-25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cs-CZ" sz="1200" spc="-1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stříkačka,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0.25cc</a:t>
            </a:r>
            <a:r>
              <a:rPr lang="cs-CZ" sz="1200" spc="-3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cs-CZ" sz="1200" spc="5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cs-CZ" sz="1200" spc="25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směrech</a:t>
            </a:r>
            <a:r>
              <a:rPr lang="cs-CZ" sz="1200" spc="-4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(množství závisí na uvážení lékaře</a:t>
            </a:r>
            <a:r>
              <a:rPr lang="cs-CZ" sz="1200" spc="-1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spc="-10" dirty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Kanyla: 25G/50mm</a:t>
            </a:r>
            <a:endParaRPr lang="cs-CZ" sz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15000"/>
              </a:lnSpc>
              <a:buSzPts val="1050"/>
              <a:buFont typeface="Arial" panose="020B0604020202020204" pitchFamily="34" charset="0"/>
              <a:buChar char="•"/>
              <a:tabLst>
                <a:tab pos="340995" algn="l"/>
              </a:tabLst>
            </a:pP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Hloubka injekce:</a:t>
            </a:r>
            <a:r>
              <a:rPr lang="cs-CZ" sz="1200" spc="-3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+mj-lt"/>
                <a:ea typeface="Courier New" panose="02070309020205020404" pitchFamily="49" charset="0"/>
                <a:cs typeface="Verdana" panose="020B0604030504040204" pitchFamily="34" charset="0"/>
              </a:rPr>
              <a:t>Hluboká dermis</a:t>
            </a:r>
            <a:endParaRPr lang="cs-CZ" sz="1200" dirty="0">
              <a:solidFill>
                <a:prstClr val="black"/>
              </a:solidFill>
              <a:latin typeface="+mj-lt"/>
              <a:ea typeface="Courier New" panose="02070309020205020404" pitchFamily="49" charset="0"/>
              <a:cs typeface="Verdana" panose="020B0604030504040204" pitchFamily="34" charset="0"/>
            </a:endParaRPr>
          </a:p>
          <a:p>
            <a:pPr defTabSz="457200"/>
            <a:r>
              <a:rPr lang="cs-CZ" sz="11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endParaRPr lang="cs-CZ" sz="12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defTabSz="457200">
              <a:buFont typeface="+mj-lt"/>
              <a:buAutoNum type="arabicPeriod"/>
            </a:pP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Vstupní bod: Jeden</a:t>
            </a:r>
            <a:r>
              <a:rPr lang="cs-CZ" sz="1200" spc="1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vstupní bod na každé straně obličeje pod úhlem</a:t>
            </a:r>
            <a:r>
              <a:rPr lang="cs-CZ" sz="1200" spc="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25°,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přibližně</a:t>
            </a:r>
            <a:r>
              <a:rPr lang="cs-CZ" sz="1200" spc="-4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3.5</a:t>
            </a:r>
            <a:r>
              <a:rPr lang="cs-CZ" sz="1200" spc="-2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cm od vnějšího koutku oka</a:t>
            </a:r>
          </a:p>
          <a:p>
            <a:pPr defTabSz="457200"/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  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Použijte lokální anestezii v oblasti zákroku (pomocí               </a:t>
            </a:r>
          </a:p>
          <a:p>
            <a:pPr defTabSz="457200"/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kanyly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200" spc="-5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3.   </a:t>
            </a:r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Vstříkněte přípravek kanylou pomocí lineární   </a:t>
            </a:r>
          </a:p>
          <a:p>
            <a:pPr defTabSz="457200"/>
            <a:r>
              <a:rPr lang="cs-CZ" sz="1200" spc="-5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techniky</a:t>
            </a:r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defTabSz="457200"/>
            <a:endParaRPr lang="cs-CZ" sz="800" spc="-1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cs-CZ" sz="1200" spc="-1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cs-CZ" sz="12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s-CZ" sz="1200" spc="1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směr aplikace -</a:t>
            </a:r>
            <a:r>
              <a:rPr lang="cs-CZ" sz="1200" spc="-2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pod okem směrem k nosu a bradě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5005DE0F-7C83-32B7-44F2-A9CA3F8CA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9458" y="1660021"/>
            <a:ext cx="182896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85711-DC30-74CE-477B-3072B776C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D1C9D0-4846-A559-AC05-F6D0A9A35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" t="1084" r="833" b="1084"/>
          <a:stretch/>
        </p:blipFill>
        <p:spPr>
          <a:xfrm>
            <a:off x="18075" y="12035"/>
            <a:ext cx="12310112" cy="684858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84EF2EC-B664-FF2D-4CA6-93EB3C82CC90}"/>
              </a:ext>
            </a:extLst>
          </p:cNvPr>
          <p:cNvSpPr/>
          <p:nvPr/>
        </p:nvSpPr>
        <p:spPr>
          <a:xfrm>
            <a:off x="2235200" y="905933"/>
            <a:ext cx="6934200" cy="56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E307654-DE43-27A1-1254-D069705CDCAB}"/>
              </a:ext>
            </a:extLst>
          </p:cNvPr>
          <p:cNvSpPr/>
          <p:nvPr/>
        </p:nvSpPr>
        <p:spPr>
          <a:xfrm>
            <a:off x="9516535" y="3242733"/>
            <a:ext cx="584198" cy="29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D1E7C5-E74D-DCFE-FCF3-CD20A366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51" y="1473200"/>
            <a:ext cx="3412564" cy="491711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8E3AC2-347B-15FB-767F-EDFD55C3BD40}"/>
              </a:ext>
            </a:extLst>
          </p:cNvPr>
          <p:cNvSpPr txBox="1"/>
          <p:nvPr/>
        </p:nvSpPr>
        <p:spPr>
          <a:xfrm>
            <a:off x="5103717" y="1608270"/>
            <a:ext cx="4666818" cy="4618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rgbClr val="FF0000"/>
                </a:solidFill>
                <a:latin typeface="+mj-lt"/>
              </a:rPr>
              <a:t>    Aplikace krk:</a:t>
            </a:r>
          </a:p>
          <a:p>
            <a:pPr>
              <a:lnSpc>
                <a:spcPct val="150000"/>
              </a:lnSpc>
            </a:pPr>
            <a:endParaRPr lang="cs-CZ" sz="800" b="1" dirty="0">
              <a:latin typeface="+mj-lt"/>
            </a:endParaRPr>
          </a:p>
          <a:p>
            <a:pPr marL="360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1 stříkačka z každé strany krku </a:t>
            </a:r>
          </a:p>
          <a:p>
            <a:pPr marL="360000">
              <a:lnSpc>
                <a:spcPct val="150000"/>
              </a:lnSpc>
            </a:pPr>
            <a:endParaRPr lang="cs-CZ" sz="400" b="1" dirty="0">
              <a:latin typeface="+mj-lt"/>
            </a:endParaRP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Vstupní bod: Nad m. sternocleidomastoideus                    -  na vodorovné linii vrcholu ohryzku</a:t>
            </a:r>
          </a:p>
          <a:p>
            <a:pPr marL="360000"/>
            <a:endParaRPr lang="cs-CZ" sz="400" b="1" dirty="0">
              <a:latin typeface="+mj-lt"/>
            </a:endParaRPr>
          </a:p>
          <a:p>
            <a:pPr marL="360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Tři trasy pro kanylu (0,33 </a:t>
            </a:r>
            <a:r>
              <a:rPr lang="cs-CZ" sz="1400" b="1" dirty="0" err="1">
                <a:latin typeface="+mj-lt"/>
              </a:rPr>
              <a:t>cc</a:t>
            </a:r>
            <a:r>
              <a:rPr lang="cs-CZ" sz="1400" b="1" dirty="0">
                <a:latin typeface="+mj-lt"/>
              </a:rPr>
              <a:t> materiálu pro každou trasu)</a:t>
            </a:r>
          </a:p>
          <a:p>
            <a:pPr marL="360000">
              <a:lnSpc>
                <a:spcPct val="150000"/>
              </a:lnSpc>
            </a:pPr>
            <a:r>
              <a:rPr lang="cs-CZ" sz="1400" dirty="0">
                <a:latin typeface="+mj-lt"/>
              </a:rPr>
              <a:t>      1. Směrem k </a:t>
            </a:r>
            <a:r>
              <a:rPr lang="cs-CZ" sz="1400" dirty="0" err="1">
                <a:latin typeface="+mj-lt"/>
              </a:rPr>
              <a:t>hyoidní</a:t>
            </a:r>
            <a:r>
              <a:rPr lang="cs-CZ" sz="1400" dirty="0">
                <a:latin typeface="+mj-lt"/>
              </a:rPr>
              <a:t> kosti</a:t>
            </a:r>
          </a:p>
          <a:p>
            <a:pPr marL="360000">
              <a:lnSpc>
                <a:spcPct val="150000"/>
              </a:lnSpc>
            </a:pPr>
            <a:r>
              <a:rPr lang="cs-CZ" sz="1400" dirty="0">
                <a:latin typeface="+mj-lt"/>
              </a:rPr>
              <a:t>      2. Horizontálně k výběžku ohryzku</a:t>
            </a:r>
          </a:p>
          <a:p>
            <a:pPr marL="360000">
              <a:lnSpc>
                <a:spcPct val="150000"/>
              </a:lnSpc>
            </a:pPr>
            <a:r>
              <a:rPr lang="cs-CZ" sz="1400" dirty="0">
                <a:latin typeface="+mj-lt"/>
              </a:rPr>
              <a:t>      3. Směrem ke střední čáře mezi bází štítné chrupavky   </a:t>
            </a:r>
          </a:p>
          <a:p>
            <a:pPr marL="360000">
              <a:lnSpc>
                <a:spcPct val="150000"/>
              </a:lnSpc>
            </a:pPr>
            <a:r>
              <a:rPr lang="cs-CZ" sz="1400" dirty="0">
                <a:latin typeface="+mj-lt"/>
              </a:rPr>
              <a:t>           a zářezem hrudní kosti</a:t>
            </a:r>
          </a:p>
          <a:p>
            <a:pPr marL="360000">
              <a:lnSpc>
                <a:spcPct val="150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9A9F6B8-3D09-5F25-910A-087CC0E0CA45}"/>
              </a:ext>
            </a:extLst>
          </p:cNvPr>
          <p:cNvSpPr/>
          <p:nvPr/>
        </p:nvSpPr>
        <p:spPr>
          <a:xfrm>
            <a:off x="9713449" y="9418"/>
            <a:ext cx="2673284" cy="684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2C28D95-4C6F-4399-B75A-968F7504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594" y="174002"/>
            <a:ext cx="7145806" cy="45689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D94B475-132A-BD62-FFA8-C4E2C1373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604" y="681328"/>
            <a:ext cx="6034996" cy="38160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EB83030-6D25-1A85-E96F-1CF639284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861" y="51209"/>
            <a:ext cx="6025872" cy="94831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A829B54-7DDE-B815-715E-0036C8F34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088" y="151366"/>
            <a:ext cx="106689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5C60-1776-DA43-7C6C-265EFE7C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88998D-EA83-88AC-F196-D801FDB39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" t="1084" r="833" b="1084"/>
          <a:stretch/>
        </p:blipFill>
        <p:spPr>
          <a:xfrm>
            <a:off x="0" y="0"/>
            <a:ext cx="12310112" cy="68485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C2E9-6DDA-9C37-1B8D-F4C2C0620584}"/>
              </a:ext>
            </a:extLst>
          </p:cNvPr>
          <p:cNvSpPr txBox="1"/>
          <p:nvPr/>
        </p:nvSpPr>
        <p:spPr>
          <a:xfrm>
            <a:off x="1871133" y="62580"/>
            <a:ext cx="7366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2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6692555-1109-63B6-C12B-CD0D90AD4731}"/>
              </a:ext>
            </a:extLst>
          </p:cNvPr>
          <p:cNvSpPr/>
          <p:nvPr/>
        </p:nvSpPr>
        <p:spPr>
          <a:xfrm>
            <a:off x="2235200" y="905933"/>
            <a:ext cx="6934200" cy="56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253D6C1-1F34-FE1B-3139-65D19C6E2E5E}"/>
              </a:ext>
            </a:extLst>
          </p:cNvPr>
          <p:cNvSpPr/>
          <p:nvPr/>
        </p:nvSpPr>
        <p:spPr>
          <a:xfrm>
            <a:off x="9516535" y="3242733"/>
            <a:ext cx="584198" cy="29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7344E13-C60D-366B-3154-01E083543D39}"/>
              </a:ext>
            </a:extLst>
          </p:cNvPr>
          <p:cNvSpPr txBox="1"/>
          <p:nvPr/>
        </p:nvSpPr>
        <p:spPr>
          <a:xfrm>
            <a:off x="5156198" y="1565935"/>
            <a:ext cx="4666818" cy="463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rgbClr val="FF0000"/>
                </a:solidFill>
                <a:latin typeface="+mj-lt"/>
              </a:rPr>
              <a:t>    Aplikace dvojitá brada:</a:t>
            </a:r>
          </a:p>
          <a:p>
            <a:pPr>
              <a:lnSpc>
                <a:spcPct val="150000"/>
              </a:lnSpc>
            </a:pPr>
            <a:endParaRPr lang="cs-CZ" sz="800" b="1" dirty="0">
              <a:latin typeface="+mj-lt"/>
            </a:endParaRPr>
          </a:p>
          <a:p>
            <a:pPr marL="360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1/2 stříkačky z každé strany krku </a:t>
            </a:r>
          </a:p>
          <a:p>
            <a:pPr marL="360000">
              <a:lnSpc>
                <a:spcPct val="150000"/>
              </a:lnSpc>
            </a:pPr>
            <a:endParaRPr lang="cs-CZ" sz="400" b="1" dirty="0">
              <a:latin typeface="+mj-lt"/>
            </a:endParaRP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Vstupní bod: 2 – 3 cm mediálně od horní části m. sternocleidomastoideus v horizontální linii střední čáry mezi </a:t>
            </a:r>
            <a:r>
              <a:rPr lang="cs-CZ" sz="1400" b="1" dirty="0" err="1">
                <a:latin typeface="+mj-lt"/>
              </a:rPr>
              <a:t>submentální</a:t>
            </a:r>
            <a:r>
              <a:rPr lang="cs-CZ" sz="1400" b="1" dirty="0">
                <a:latin typeface="+mj-lt"/>
              </a:rPr>
              <a:t> hranicí a jazylkou</a:t>
            </a:r>
          </a:p>
          <a:p>
            <a:pPr marL="188550"/>
            <a:endParaRPr lang="cs-CZ" sz="400" b="1" dirty="0">
              <a:latin typeface="+mj-lt"/>
            </a:endParaRPr>
          </a:p>
          <a:p>
            <a:pPr marL="360000"/>
            <a:endParaRPr lang="cs-CZ" sz="400" b="1" dirty="0">
              <a:latin typeface="+mj-lt"/>
            </a:endParaRP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</a:rPr>
              <a:t>Dvě trasy pro kanylu (0,25 </a:t>
            </a:r>
            <a:r>
              <a:rPr lang="cs-CZ" sz="1400" b="1" dirty="0" err="1">
                <a:latin typeface="+mj-lt"/>
              </a:rPr>
              <a:t>cc</a:t>
            </a:r>
            <a:r>
              <a:rPr lang="cs-CZ" sz="1400" b="1" dirty="0">
                <a:latin typeface="+mj-lt"/>
              </a:rPr>
              <a:t> materiálu pro každou trasu)</a:t>
            </a:r>
          </a:p>
          <a:p>
            <a:pPr marL="188550"/>
            <a:endParaRPr lang="cs-CZ" sz="1400" b="1" dirty="0">
              <a:latin typeface="+mj-lt"/>
            </a:endParaRPr>
          </a:p>
          <a:p>
            <a:pPr marL="360000"/>
            <a:r>
              <a:rPr lang="cs-CZ" sz="1400" dirty="0">
                <a:latin typeface="+mj-lt"/>
              </a:rPr>
              <a:t> </a:t>
            </a:r>
            <a:endParaRPr lang="en-US" sz="1400" dirty="0">
              <a:latin typeface="+mj-lt"/>
            </a:endParaRPr>
          </a:p>
          <a:p>
            <a:pPr marL="360000"/>
            <a:endParaRPr lang="cs-CZ" sz="1400" dirty="0">
              <a:latin typeface="+mj-lt"/>
            </a:endParaRPr>
          </a:p>
          <a:p>
            <a:pPr marL="360000"/>
            <a:endParaRPr lang="cs-CZ" sz="1400" dirty="0">
              <a:latin typeface="+mj-lt"/>
            </a:endParaRPr>
          </a:p>
          <a:p>
            <a:pPr marL="360000">
              <a:lnSpc>
                <a:spcPct val="150000"/>
              </a:lnSpc>
            </a:pPr>
            <a:r>
              <a:rPr lang="cs-CZ" sz="1400" dirty="0">
                <a:latin typeface="+mj-lt"/>
              </a:rPr>
              <a:t>      </a:t>
            </a:r>
          </a:p>
          <a:p>
            <a:pPr>
              <a:lnSpc>
                <a:spcPct val="150000"/>
              </a:lnSpc>
            </a:pPr>
            <a:endParaRPr lang="cs-CZ" sz="1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3D0F4B-2D90-2A03-16F2-F628CCD53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299" y="1565935"/>
            <a:ext cx="3492899" cy="476643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9FDA2B0-15CD-41E4-A373-D13ECB8271C0}"/>
              </a:ext>
            </a:extLst>
          </p:cNvPr>
          <p:cNvSpPr/>
          <p:nvPr/>
        </p:nvSpPr>
        <p:spPr>
          <a:xfrm>
            <a:off x="9641308" y="957494"/>
            <a:ext cx="2615779" cy="590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75F197C-E7B5-C66D-E8D0-5C2B02CF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752" y="458096"/>
            <a:ext cx="5256762" cy="2187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DF00981-0B92-BABF-A2BF-3399D4F50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299" y="206563"/>
            <a:ext cx="6025872" cy="3810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B36286A-0A98-24E3-DE18-D48643EDC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35" y="690104"/>
            <a:ext cx="6025872" cy="38102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B55E21-D43A-3A06-6F21-5CBA469C6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240" y="62581"/>
            <a:ext cx="6025872" cy="93846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288FACF-36D4-056B-48D6-E2E4843EA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1050" y="531814"/>
            <a:ext cx="739062" cy="631676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742A3E6-8A71-DC1A-0A45-81945FEC1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088" y="151366"/>
            <a:ext cx="1066892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35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Širokoúhlá obrazovka</PresentationFormat>
  <Paragraphs>107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2024-04-29T09:25:35Z</dcterms:created>
  <dcterms:modified xsi:type="dcterms:W3CDTF">2024-11-23T17:34:15Z</dcterms:modified>
</cp:coreProperties>
</file>